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6"/>
  </p:notesMasterIdLst>
  <p:sldIdLst>
    <p:sldId id="256" r:id="rId2"/>
    <p:sldId id="259" r:id="rId3"/>
    <p:sldId id="261" r:id="rId4"/>
    <p:sldId id="307" r:id="rId5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7"/>
    </p:embeddedFont>
    <p:embeddedFont>
      <p:font typeface="Bebas Neue" panose="020B0606020202050201" pitchFamily="34" charset="0"/>
      <p:regular r:id="rId8"/>
    </p:embeddedFont>
    <p:embeddedFont>
      <p:font typeface="Montserrat" panose="00000500000000000000" pitchFamily="2" charset="0"/>
      <p:regular r:id="rId9"/>
      <p:bold r:id="rId10"/>
      <p:italic r:id="rId11"/>
      <p:boldItalic r:id="rId12"/>
    </p:embeddedFont>
    <p:embeddedFont>
      <p:font typeface="Montserrat Black" panose="00000A00000000000000" pitchFamily="2" charset="0"/>
      <p:bold r:id="rId13"/>
      <p:boldItalic r:id="rId14"/>
    </p:embeddedFont>
    <p:embeddedFont>
      <p:font typeface="Nunito Light" pitchFamily="2" charset="0"/>
      <p:regular r:id="rId15"/>
      <p: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5954AB-6FB0-46EB-AE5E-C8E9DDE37E5F}">
  <a:tblStyle styleId="{EE5954AB-6FB0-46EB-AE5E-C8E9DDE37E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6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" name="Google Shape;1300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2" name="Google Shape;1092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3" name="Google Shape;1093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4" name="Google Shape;1094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5" name="Google Shape;110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6" name="Google Shape;1116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19" name="Google Shape;1119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2" name="Google Shape;1122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4" name="Google Shape;1124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7" name="Google Shape;1127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8" name="Google Shape;1128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0" name="Google Shape;1130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1" name="Google Shape;1131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9" name="Google Shape;1159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7" name="Google Shape;1167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1" name="Google Shape;1171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2" name="Google Shape;1172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3" name="Google Shape;1173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4" name="Google Shape;1174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3" name="Google Shape;1203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1" name="Google Shape;1211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5" name="Google Shape;121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8" name="Google Shape;121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1" name="Google Shape;122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3" name="Google Shape;1223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8" r:id="rId5"/>
    <p:sldLayoutId id="2147483676" r:id="rId6"/>
    <p:sldLayoutId id="2147483677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8" name="Google Shape;1238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9" name="Google Shape;1249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86F286-D086-C28B-2B4E-A3B2C4C1D8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4800" dirty="0"/>
              <a:t>DIABETES-PREDICTION USING AI TECHNOLOGY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2" name="Google Shape;1302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8"/>
          <p:cNvSpPr txBox="1">
            <a:spLocks noGrp="1"/>
          </p:cNvSpPr>
          <p:nvPr>
            <p:ph type="title"/>
          </p:nvPr>
        </p:nvSpPr>
        <p:spPr>
          <a:xfrm>
            <a:off x="260430" y="401232"/>
            <a:ext cx="8628927" cy="43506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4" name="Google Shape;1304;p38"/>
          <p:cNvSpPr txBox="1">
            <a:spLocks noGrp="1"/>
          </p:cNvSpPr>
          <p:nvPr>
            <p:ph type="subTitle" idx="1"/>
          </p:nvPr>
        </p:nvSpPr>
        <p:spPr>
          <a:xfrm>
            <a:off x="254643" y="401232"/>
            <a:ext cx="8176132" cy="43410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1800" dirty="0"/>
              <a:t>In this </a:t>
            </a:r>
            <a:r>
              <a:rPr lang="en-IN" sz="1800" dirty="0" err="1"/>
              <a:t>project,our</a:t>
            </a:r>
            <a:r>
              <a:rPr lang="en-IN" sz="1800" dirty="0"/>
              <a:t> objective is to predict whether the patient has diabetes or not based on the various features like Glucose </a:t>
            </a:r>
            <a:r>
              <a:rPr lang="en-IN" sz="1800" dirty="0" err="1"/>
              <a:t>level,Insulin,Age,BMI</a:t>
            </a:r>
            <a:r>
              <a:rPr lang="en-IN" sz="1800" dirty="0"/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1800" dirty="0"/>
              <a:t>We will perform all the steps from Data Gathering to Model Deployment.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1800" dirty="0"/>
              <a:t>During Model evaluation ,we  compare various machine learning algorithms based on the </a:t>
            </a:r>
            <a:r>
              <a:rPr lang="en-IN" sz="1800" dirty="0" err="1"/>
              <a:t>accuracy_score</a:t>
            </a:r>
            <a:r>
              <a:rPr lang="en-IN" sz="1800" dirty="0"/>
              <a:t> metric and find the best one.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1800" dirty="0"/>
              <a:t>Then we create a web app using Flask which is a python micro framework.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IN" sz="18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dirty="0"/>
          </a:p>
        </p:txBody>
      </p:sp>
      <p:pic>
        <p:nvPicPr>
          <p:cNvPr id="1305" name="Google Shape;1305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-93596" y="3396415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B4C935-4754-77E0-52EB-C1AD4F22C683}"/>
              </a:ext>
            </a:extLst>
          </p:cNvPr>
          <p:cNvSpPr txBox="1"/>
          <p:nvPr/>
        </p:nvSpPr>
        <p:spPr>
          <a:xfrm>
            <a:off x="3330595" y="0"/>
            <a:ext cx="3136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tx1"/>
                </a:solidFill>
                <a:latin typeface="Algerian" panose="04020705040A02060702" pitchFamily="82" charset="0"/>
              </a:rPr>
              <a:t>OBJECTIVE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6" name="Google Shape;1386;p40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91" name="Google Shape;1391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3AA0D7D-B78F-DCD0-C7AB-6F47AC75B64F}"/>
              </a:ext>
            </a:extLst>
          </p:cNvPr>
          <p:cNvSpPr/>
          <p:nvPr/>
        </p:nvSpPr>
        <p:spPr>
          <a:xfrm>
            <a:off x="214131" y="509286"/>
            <a:ext cx="2482770" cy="763929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CC56E3A-346D-3A71-1BA2-25AA7594A69E}"/>
              </a:ext>
            </a:extLst>
          </p:cNvPr>
          <p:cNvSpPr/>
          <p:nvPr/>
        </p:nvSpPr>
        <p:spPr>
          <a:xfrm>
            <a:off x="148075" y="1835554"/>
            <a:ext cx="2639028" cy="92698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1C05CAD-E1B9-7B6B-7392-1476A33E4376}"/>
              </a:ext>
            </a:extLst>
          </p:cNvPr>
          <p:cNvSpPr/>
          <p:nvPr/>
        </p:nvSpPr>
        <p:spPr>
          <a:xfrm>
            <a:off x="138895" y="1805651"/>
            <a:ext cx="2679539" cy="321455"/>
          </a:xfrm>
          <a:prstGeom prst="ellipse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3223D3-8D4C-44E0-5637-D77AC9DB0314}"/>
              </a:ext>
            </a:extLst>
          </p:cNvPr>
          <p:cNvSpPr/>
          <p:nvPr/>
        </p:nvSpPr>
        <p:spPr>
          <a:xfrm>
            <a:off x="237280" y="3037999"/>
            <a:ext cx="2436472" cy="841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374D9A4-9D30-5D1A-F833-57D296D83A8C}"/>
              </a:ext>
            </a:extLst>
          </p:cNvPr>
          <p:cNvSpPr/>
          <p:nvPr/>
        </p:nvSpPr>
        <p:spPr>
          <a:xfrm>
            <a:off x="115747" y="4402177"/>
            <a:ext cx="2702688" cy="75053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F4CC196-57D3-CF3E-2C5D-929995E936F1}"/>
              </a:ext>
            </a:extLst>
          </p:cNvPr>
          <p:cNvSpPr/>
          <p:nvPr/>
        </p:nvSpPr>
        <p:spPr>
          <a:xfrm>
            <a:off x="138896" y="4324970"/>
            <a:ext cx="2772137" cy="257132"/>
          </a:xfrm>
          <a:prstGeom prst="ellipse">
            <a:avLst/>
          </a:prstGeom>
          <a:solidFill>
            <a:schemeClr val="accent4">
              <a:lumMod val="9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636E08-D3DA-30D4-8FB5-5132C5AAF476}"/>
              </a:ext>
            </a:extLst>
          </p:cNvPr>
          <p:cNvSpPr/>
          <p:nvPr/>
        </p:nvSpPr>
        <p:spPr>
          <a:xfrm>
            <a:off x="3472405" y="1406324"/>
            <a:ext cx="1487347" cy="97791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6F5F0F-2EDB-9019-D15D-6C4CE8B479E9}"/>
              </a:ext>
            </a:extLst>
          </p:cNvPr>
          <p:cNvSpPr/>
          <p:nvPr/>
        </p:nvSpPr>
        <p:spPr>
          <a:xfrm>
            <a:off x="3417003" y="3235421"/>
            <a:ext cx="1487347" cy="110876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EC0AF5D-06FB-E947-570C-F49985477C76}"/>
              </a:ext>
            </a:extLst>
          </p:cNvPr>
          <p:cNvSpPr/>
          <p:nvPr/>
        </p:nvSpPr>
        <p:spPr>
          <a:xfrm>
            <a:off x="5315674" y="336929"/>
            <a:ext cx="1776585" cy="70697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7CA39F-EABE-8FEB-9DDE-FABFFDC748C8}"/>
              </a:ext>
            </a:extLst>
          </p:cNvPr>
          <p:cNvSpPr/>
          <p:nvPr/>
        </p:nvSpPr>
        <p:spPr>
          <a:xfrm>
            <a:off x="5263586" y="1239374"/>
            <a:ext cx="2023673" cy="112342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714651-0479-E8F8-0D12-C8181205861A}"/>
              </a:ext>
            </a:extLst>
          </p:cNvPr>
          <p:cNvSpPr/>
          <p:nvPr/>
        </p:nvSpPr>
        <p:spPr>
          <a:xfrm>
            <a:off x="5480613" y="2598930"/>
            <a:ext cx="1487346" cy="64633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B76B6E-85D9-B0DB-09D7-85F01234B645}"/>
              </a:ext>
            </a:extLst>
          </p:cNvPr>
          <p:cNvSpPr/>
          <p:nvPr/>
        </p:nvSpPr>
        <p:spPr>
          <a:xfrm>
            <a:off x="5491829" y="3428164"/>
            <a:ext cx="1487347" cy="67985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1E212BC-5FC3-48A2-CCAE-597264AA0831}"/>
              </a:ext>
            </a:extLst>
          </p:cNvPr>
          <p:cNvSpPr/>
          <p:nvPr/>
        </p:nvSpPr>
        <p:spPr>
          <a:xfrm>
            <a:off x="5358814" y="4324970"/>
            <a:ext cx="1939024" cy="657529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CD13B29-12C0-1795-0C06-457B34876ACA}"/>
              </a:ext>
            </a:extLst>
          </p:cNvPr>
          <p:cNvSpPr/>
          <p:nvPr/>
        </p:nvSpPr>
        <p:spPr>
          <a:xfrm>
            <a:off x="7598780" y="1122744"/>
            <a:ext cx="1250066" cy="144900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8FD3EAF-41F2-3A4E-1099-48C23E6FD5A8}"/>
              </a:ext>
            </a:extLst>
          </p:cNvPr>
          <p:cNvSpPr/>
          <p:nvPr/>
        </p:nvSpPr>
        <p:spPr>
          <a:xfrm>
            <a:off x="7598781" y="3247479"/>
            <a:ext cx="1250066" cy="144900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6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DF813F9-84F3-399D-0C72-4251DAA6D3E1}"/>
              </a:ext>
            </a:extLst>
          </p:cNvPr>
          <p:cNvSpPr txBox="1"/>
          <p:nvPr/>
        </p:nvSpPr>
        <p:spPr>
          <a:xfrm>
            <a:off x="1047509" y="660436"/>
            <a:ext cx="133787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6">
                    <a:lumMod val="95000"/>
                  </a:schemeClr>
                </a:solidFill>
                <a:latin typeface="+mj-lt"/>
              </a:rPr>
              <a:t>Start</a:t>
            </a:r>
          </a:p>
          <a:p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715D74-B606-F07E-73DD-C51D1AE58D37}"/>
              </a:ext>
            </a:extLst>
          </p:cNvPr>
          <p:cNvSpPr txBox="1"/>
          <p:nvPr/>
        </p:nvSpPr>
        <p:spPr>
          <a:xfrm>
            <a:off x="856526" y="2122916"/>
            <a:ext cx="2031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accent6">
                    <a:lumMod val="95000"/>
                  </a:schemeClr>
                </a:solidFill>
                <a:latin typeface="+mj-lt"/>
              </a:rPr>
              <a:t>EHRs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0E75F8-1485-35B6-2803-A4114A16A4AF}"/>
              </a:ext>
            </a:extLst>
          </p:cNvPr>
          <p:cNvSpPr txBox="1"/>
          <p:nvPr/>
        </p:nvSpPr>
        <p:spPr>
          <a:xfrm>
            <a:off x="658214" y="3113816"/>
            <a:ext cx="2037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accent6">
                    <a:lumMod val="95000"/>
                  </a:schemeClr>
                </a:solidFill>
              </a:rPr>
              <a:t>Data   </a:t>
            </a:r>
            <a:r>
              <a:rPr lang="en-IN" sz="1800" dirty="0" err="1">
                <a:solidFill>
                  <a:schemeClr val="accent6">
                    <a:lumMod val="95000"/>
                  </a:schemeClr>
                </a:solidFill>
              </a:rPr>
              <a:t>preprocessing</a:t>
            </a:r>
            <a:endParaRPr lang="en-IN" sz="1800" dirty="0">
              <a:solidFill>
                <a:schemeClr val="accent6">
                  <a:lumMod val="9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14A9692-E996-5744-7E69-E0813AFC5993}"/>
              </a:ext>
            </a:extLst>
          </p:cNvPr>
          <p:cNvSpPr txBox="1"/>
          <p:nvPr/>
        </p:nvSpPr>
        <p:spPr>
          <a:xfrm>
            <a:off x="513115" y="4643945"/>
            <a:ext cx="2305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accent6">
                    <a:lumMod val="95000"/>
                  </a:schemeClr>
                </a:solidFill>
              </a:rPr>
              <a:t>Processed Dataset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894C206-CBD7-BD2D-8BD0-CD0F03BC2891}"/>
              </a:ext>
            </a:extLst>
          </p:cNvPr>
          <p:cNvSpPr txBox="1"/>
          <p:nvPr/>
        </p:nvSpPr>
        <p:spPr>
          <a:xfrm>
            <a:off x="3716915" y="1560776"/>
            <a:ext cx="1098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accent6">
                    <a:lumMod val="95000"/>
                  </a:schemeClr>
                </a:solidFill>
              </a:rPr>
              <a:t>Training set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0C13195-12A7-F014-E29B-CC533EC39A21}"/>
              </a:ext>
            </a:extLst>
          </p:cNvPr>
          <p:cNvSpPr txBox="1"/>
          <p:nvPr/>
        </p:nvSpPr>
        <p:spPr>
          <a:xfrm>
            <a:off x="3661513" y="3520943"/>
            <a:ext cx="1169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accent6">
                    <a:lumMod val="95000"/>
                  </a:schemeClr>
                </a:solidFill>
              </a:rPr>
              <a:t>Test set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EC37ABE-AAB1-B288-A90B-EAA0683610F2}"/>
              </a:ext>
            </a:extLst>
          </p:cNvPr>
          <p:cNvSpPr txBox="1"/>
          <p:nvPr/>
        </p:nvSpPr>
        <p:spPr>
          <a:xfrm>
            <a:off x="5491829" y="336929"/>
            <a:ext cx="1567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95000"/>
                  </a:schemeClr>
                </a:solidFill>
              </a:rPr>
              <a:t>Hyperparameter Tuning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1C5AFCA-57E9-CA5B-F6B4-5C340864491E}"/>
              </a:ext>
            </a:extLst>
          </p:cNvPr>
          <p:cNvSpPr txBox="1"/>
          <p:nvPr/>
        </p:nvSpPr>
        <p:spPr>
          <a:xfrm>
            <a:off x="5480612" y="1406324"/>
            <a:ext cx="17130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accent6">
                    <a:lumMod val="95000"/>
                  </a:schemeClr>
                </a:solidFill>
              </a:rPr>
              <a:t>Machine </a:t>
            </a:r>
            <a:r>
              <a:rPr lang="en-IN" sz="1600" dirty="0" err="1">
                <a:solidFill>
                  <a:schemeClr val="accent6">
                    <a:lumMod val="95000"/>
                  </a:schemeClr>
                </a:solidFill>
              </a:rPr>
              <a:t>learing</a:t>
            </a:r>
            <a:r>
              <a:rPr lang="en-IN" sz="1600" dirty="0">
                <a:solidFill>
                  <a:schemeClr val="accent6">
                    <a:lumMod val="95000"/>
                  </a:schemeClr>
                </a:solidFill>
              </a:rPr>
              <a:t> Algorithm(SVM,</a:t>
            </a:r>
          </a:p>
          <a:p>
            <a:r>
              <a:rPr lang="en-IN" sz="1600" dirty="0" err="1">
                <a:solidFill>
                  <a:schemeClr val="accent6">
                    <a:lumMod val="95000"/>
                  </a:schemeClr>
                </a:solidFill>
              </a:rPr>
              <a:t>XGBoost</a:t>
            </a:r>
            <a:r>
              <a:rPr lang="en-IN" sz="1600" dirty="0">
                <a:solidFill>
                  <a:schemeClr val="accent6">
                    <a:lumMod val="95000"/>
                  </a:schemeClr>
                </a:solidFill>
              </a:rPr>
              <a:t>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471483-9242-BE22-ABB2-59F6D15857A5}"/>
              </a:ext>
            </a:extLst>
          </p:cNvPr>
          <p:cNvSpPr txBox="1"/>
          <p:nvPr/>
        </p:nvSpPr>
        <p:spPr>
          <a:xfrm>
            <a:off x="5735123" y="2628110"/>
            <a:ext cx="11864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95000"/>
                  </a:schemeClr>
                </a:solidFill>
              </a:rPr>
              <a:t>Training model</a:t>
            </a:r>
          </a:p>
          <a:p>
            <a:endParaRPr lang="en-IN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E41B320-B22B-9235-E058-430C2C8CE096}"/>
              </a:ext>
            </a:extLst>
          </p:cNvPr>
          <p:cNvSpPr txBox="1"/>
          <p:nvPr/>
        </p:nvSpPr>
        <p:spPr>
          <a:xfrm>
            <a:off x="5653976" y="3495308"/>
            <a:ext cx="1232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>
                <a:solidFill>
                  <a:schemeClr val="accent6">
                    <a:lumMod val="95000"/>
                  </a:schemeClr>
                </a:solidFill>
              </a:rPr>
              <a:t>Perfomance</a:t>
            </a:r>
            <a:r>
              <a:rPr lang="en-IN" dirty="0">
                <a:solidFill>
                  <a:schemeClr val="accent6">
                    <a:lumMod val="95000"/>
                  </a:schemeClr>
                </a:solidFill>
              </a:rPr>
              <a:t> Evaluation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2525710-E2FD-28EF-F77B-1FEBDE9A440B}"/>
              </a:ext>
            </a:extLst>
          </p:cNvPr>
          <p:cNvSpPr txBox="1"/>
          <p:nvPr/>
        </p:nvSpPr>
        <p:spPr>
          <a:xfrm>
            <a:off x="5949515" y="4438888"/>
            <a:ext cx="1142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accent6">
                    <a:lumMod val="95000"/>
                  </a:schemeClr>
                </a:solidFill>
              </a:rPr>
              <a:t>End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2848513-4137-BE69-4DEF-159EAEAC4C90}"/>
              </a:ext>
            </a:extLst>
          </p:cNvPr>
          <p:cNvSpPr txBox="1"/>
          <p:nvPr/>
        </p:nvSpPr>
        <p:spPr>
          <a:xfrm>
            <a:off x="7793197" y="1341565"/>
            <a:ext cx="10556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95000"/>
                  </a:schemeClr>
                </a:solidFill>
              </a:rPr>
              <a:t>K-fold cross validation test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D41F597-A154-6FFA-6571-89B0F614BE1F}"/>
              </a:ext>
            </a:extLst>
          </p:cNvPr>
          <p:cNvSpPr txBox="1"/>
          <p:nvPr/>
        </p:nvSpPr>
        <p:spPr>
          <a:xfrm>
            <a:off x="7793197" y="3440731"/>
            <a:ext cx="9859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95000"/>
                  </a:schemeClr>
                </a:solidFill>
              </a:rPr>
              <a:t>K-fold cross validation result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D06554B-1F42-7F12-E4FD-15EF303E5424}"/>
              </a:ext>
            </a:extLst>
          </p:cNvPr>
          <p:cNvSpPr txBox="1"/>
          <p:nvPr/>
        </p:nvSpPr>
        <p:spPr>
          <a:xfrm>
            <a:off x="2818434" y="46329"/>
            <a:ext cx="234287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accent6">
                    <a:lumMod val="95000"/>
                  </a:schemeClr>
                </a:solidFill>
                <a:latin typeface="Algerian" panose="04020705040A02060702" pitchFamily="82" charset="0"/>
              </a:rPr>
              <a:t>Flow Chart</a:t>
            </a:r>
          </a:p>
        </p:txBody>
      </p:sp>
      <p:sp>
        <p:nvSpPr>
          <p:cNvPr id="51" name="Arrow: Down 50">
            <a:extLst>
              <a:ext uri="{FF2B5EF4-FFF2-40B4-BE49-F238E27FC236}">
                <a16:creationId xmlns:a16="http://schemas.microsoft.com/office/drawing/2014/main" id="{E170F99B-DEE1-A127-C15A-87CCF4C0A2A4}"/>
              </a:ext>
            </a:extLst>
          </p:cNvPr>
          <p:cNvSpPr/>
          <p:nvPr/>
        </p:nvSpPr>
        <p:spPr>
          <a:xfrm>
            <a:off x="1354238" y="1273215"/>
            <a:ext cx="179408" cy="449442"/>
          </a:xfrm>
          <a:prstGeom prst="down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1B4B3D42-B536-0B2E-B746-D63FDAD370F0}"/>
              </a:ext>
            </a:extLst>
          </p:cNvPr>
          <p:cNvSpPr/>
          <p:nvPr/>
        </p:nvSpPr>
        <p:spPr>
          <a:xfrm>
            <a:off x="1435261" y="2761712"/>
            <a:ext cx="150471" cy="239207"/>
          </a:xfrm>
          <a:prstGeom prst="down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C2F4BE2F-2860-4519-6690-C15E776F8D05}"/>
              </a:ext>
            </a:extLst>
          </p:cNvPr>
          <p:cNvSpPr/>
          <p:nvPr/>
        </p:nvSpPr>
        <p:spPr>
          <a:xfrm>
            <a:off x="1400537" y="3870285"/>
            <a:ext cx="185195" cy="467430"/>
          </a:xfrm>
          <a:prstGeom prst="down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4CB54426-AAB3-B596-EDFC-B6B73499EFE3}"/>
              </a:ext>
            </a:extLst>
          </p:cNvPr>
          <p:cNvCxnSpPr>
            <a:cxnSpLocks/>
          </p:cNvCxnSpPr>
          <p:nvPr/>
        </p:nvCxnSpPr>
        <p:spPr>
          <a:xfrm flipV="1">
            <a:off x="2887883" y="2122916"/>
            <a:ext cx="219920" cy="2810802"/>
          </a:xfrm>
          <a:prstGeom prst="bentConnector2">
            <a:avLst/>
          </a:prstGeom>
          <a:ln>
            <a:solidFill>
              <a:schemeClr val="accent6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1" name="Arrow: Down 1360">
            <a:extLst>
              <a:ext uri="{FF2B5EF4-FFF2-40B4-BE49-F238E27FC236}">
                <a16:creationId xmlns:a16="http://schemas.microsoft.com/office/drawing/2014/main" id="{5CC4768D-24DC-B5A6-78E0-A5CBBD98A19F}"/>
              </a:ext>
            </a:extLst>
          </p:cNvPr>
          <p:cNvSpPr/>
          <p:nvPr/>
        </p:nvSpPr>
        <p:spPr>
          <a:xfrm>
            <a:off x="6053560" y="1035480"/>
            <a:ext cx="214132" cy="203894"/>
          </a:xfrm>
          <a:prstGeom prst="down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62" name="Arrow: Down 1361">
            <a:extLst>
              <a:ext uri="{FF2B5EF4-FFF2-40B4-BE49-F238E27FC236}">
                <a16:creationId xmlns:a16="http://schemas.microsoft.com/office/drawing/2014/main" id="{72ADB3BE-609A-76E3-CA12-C73167BCECF0}"/>
              </a:ext>
            </a:extLst>
          </p:cNvPr>
          <p:cNvSpPr/>
          <p:nvPr/>
        </p:nvSpPr>
        <p:spPr>
          <a:xfrm>
            <a:off x="6111433" y="2351239"/>
            <a:ext cx="260430" cy="233342"/>
          </a:xfrm>
          <a:prstGeom prst="down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63" name="Arrow: Down 1362">
            <a:extLst>
              <a:ext uri="{FF2B5EF4-FFF2-40B4-BE49-F238E27FC236}">
                <a16:creationId xmlns:a16="http://schemas.microsoft.com/office/drawing/2014/main" id="{52ACF7C0-BAFD-ED5A-3083-D01A823F7FA2}"/>
              </a:ext>
            </a:extLst>
          </p:cNvPr>
          <p:cNvSpPr/>
          <p:nvPr/>
        </p:nvSpPr>
        <p:spPr>
          <a:xfrm>
            <a:off x="6152202" y="3280615"/>
            <a:ext cx="156258" cy="169029"/>
          </a:xfrm>
          <a:prstGeom prst="down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64" name="Arrow: Down 1363">
            <a:extLst>
              <a:ext uri="{FF2B5EF4-FFF2-40B4-BE49-F238E27FC236}">
                <a16:creationId xmlns:a16="http://schemas.microsoft.com/office/drawing/2014/main" id="{33ADDA9C-A600-3E37-4B02-DA32F3C3AB9F}"/>
              </a:ext>
            </a:extLst>
          </p:cNvPr>
          <p:cNvSpPr/>
          <p:nvPr/>
        </p:nvSpPr>
        <p:spPr>
          <a:xfrm>
            <a:off x="6152202" y="4119913"/>
            <a:ext cx="156258" cy="185834"/>
          </a:xfrm>
          <a:prstGeom prst="down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72" name="Arrow: Right 1371">
            <a:extLst>
              <a:ext uri="{FF2B5EF4-FFF2-40B4-BE49-F238E27FC236}">
                <a16:creationId xmlns:a16="http://schemas.microsoft.com/office/drawing/2014/main" id="{B12DE6D8-26A1-7B6F-5863-722081209FCB}"/>
              </a:ext>
            </a:extLst>
          </p:cNvPr>
          <p:cNvSpPr/>
          <p:nvPr/>
        </p:nvSpPr>
        <p:spPr>
          <a:xfrm>
            <a:off x="7297838" y="1660967"/>
            <a:ext cx="293255" cy="185837"/>
          </a:xfrm>
          <a:prstGeom prst="right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74" name="Arrow: Down 1373">
            <a:extLst>
              <a:ext uri="{FF2B5EF4-FFF2-40B4-BE49-F238E27FC236}">
                <a16:creationId xmlns:a16="http://schemas.microsoft.com/office/drawing/2014/main" id="{CBB7627D-1CB9-1EF3-8504-B154098FEE8D}"/>
              </a:ext>
            </a:extLst>
          </p:cNvPr>
          <p:cNvSpPr/>
          <p:nvPr/>
        </p:nvSpPr>
        <p:spPr>
          <a:xfrm>
            <a:off x="8015468" y="2584580"/>
            <a:ext cx="219919" cy="641457"/>
          </a:xfrm>
          <a:prstGeom prst="down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75" name="Arrow: Right 1374">
            <a:extLst>
              <a:ext uri="{FF2B5EF4-FFF2-40B4-BE49-F238E27FC236}">
                <a16:creationId xmlns:a16="http://schemas.microsoft.com/office/drawing/2014/main" id="{A916FE6C-1FE6-2807-0D90-2AA5414713B9}"/>
              </a:ext>
            </a:extLst>
          </p:cNvPr>
          <p:cNvSpPr/>
          <p:nvPr/>
        </p:nvSpPr>
        <p:spPr>
          <a:xfrm>
            <a:off x="3107803" y="2012960"/>
            <a:ext cx="354023" cy="194147"/>
          </a:xfrm>
          <a:prstGeom prst="right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76" name="Arrow: Right 1375">
            <a:extLst>
              <a:ext uri="{FF2B5EF4-FFF2-40B4-BE49-F238E27FC236}">
                <a16:creationId xmlns:a16="http://schemas.microsoft.com/office/drawing/2014/main" id="{33119EFF-BC30-897C-7C36-A37B2271A416}"/>
              </a:ext>
            </a:extLst>
          </p:cNvPr>
          <p:cNvSpPr/>
          <p:nvPr/>
        </p:nvSpPr>
        <p:spPr>
          <a:xfrm>
            <a:off x="3107803" y="3668691"/>
            <a:ext cx="364602" cy="201594"/>
          </a:xfrm>
          <a:prstGeom prst="right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77" name="Arrow: Right 1376">
            <a:extLst>
              <a:ext uri="{FF2B5EF4-FFF2-40B4-BE49-F238E27FC236}">
                <a16:creationId xmlns:a16="http://schemas.microsoft.com/office/drawing/2014/main" id="{43F5B21C-3A84-E8DA-9444-8FF4506122BA}"/>
              </a:ext>
            </a:extLst>
          </p:cNvPr>
          <p:cNvSpPr/>
          <p:nvPr/>
        </p:nvSpPr>
        <p:spPr>
          <a:xfrm>
            <a:off x="4959752" y="1660967"/>
            <a:ext cx="303834" cy="157651"/>
          </a:xfrm>
          <a:prstGeom prst="right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78" name="Arrow: Right 1377">
            <a:extLst>
              <a:ext uri="{FF2B5EF4-FFF2-40B4-BE49-F238E27FC236}">
                <a16:creationId xmlns:a16="http://schemas.microsoft.com/office/drawing/2014/main" id="{9F5E72D6-F735-E734-C8B5-232C195FF309}"/>
              </a:ext>
            </a:extLst>
          </p:cNvPr>
          <p:cNvSpPr/>
          <p:nvPr/>
        </p:nvSpPr>
        <p:spPr>
          <a:xfrm>
            <a:off x="3183036" y="649476"/>
            <a:ext cx="45719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79" name="Arrow: Right 1378">
            <a:extLst>
              <a:ext uri="{FF2B5EF4-FFF2-40B4-BE49-F238E27FC236}">
                <a16:creationId xmlns:a16="http://schemas.microsoft.com/office/drawing/2014/main" id="{41CEBC11-6CC2-B660-1884-8AE557DD873F}"/>
              </a:ext>
            </a:extLst>
          </p:cNvPr>
          <p:cNvSpPr/>
          <p:nvPr/>
        </p:nvSpPr>
        <p:spPr>
          <a:xfrm>
            <a:off x="4894242" y="3624291"/>
            <a:ext cx="567136" cy="239909"/>
          </a:xfrm>
          <a:prstGeom prst="rightArrow">
            <a:avLst/>
          </a:prstGeom>
          <a:solidFill>
            <a:schemeClr val="accent6">
              <a:lumMod val="9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6A601-E958-4130-743E-578888733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ECCC51-7CDD-F458-D951-66CA8F31E4FB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36949D7-2C2C-367F-8649-D8E581C031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943ED9-F8D4-ED20-CCF5-A847C5889B01}"/>
              </a:ext>
            </a:extLst>
          </p:cNvPr>
          <p:cNvSpPr txBox="1"/>
          <p:nvPr/>
        </p:nvSpPr>
        <p:spPr>
          <a:xfrm flipH="1">
            <a:off x="333059" y="532422"/>
            <a:ext cx="847788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/>
                </a:solidFill>
              </a:rPr>
              <a:t>Diabetes is a chronic disease with the potential to cause a worldwide health care crisis. According to International Diabetes Federation 382 million people are living with diabetes across the whole world.</a:t>
            </a: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v"/>
            </a:pPr>
            <a:endParaRPr lang="en-US" sz="1600" dirty="0">
              <a:solidFill>
                <a:schemeClr val="accent6">
                  <a:lumMod val="95000"/>
                </a:schemeClr>
              </a:solidFill>
            </a:endParaRP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accent6">
                    <a:lumMod val="95000"/>
                  </a:schemeClr>
                </a:solidFill>
              </a:rPr>
              <a:t> By 2035, this will be doubled as 592 million. Diabetes is a disease caused due to the increase level of blood glucose. This high blood glucose produces the symptoms of frequent urination, increased thirst, and increased hunger. Diabetes is a one of the leading cause of blindness, kidney failure, amputations, heart failure and stroke. When we eat, our body turns food into sugars, or glucose.</a:t>
            </a: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v"/>
            </a:pPr>
            <a:endParaRPr lang="en-US" sz="1600" dirty="0">
              <a:solidFill>
                <a:schemeClr val="accent6">
                  <a:lumMod val="95000"/>
                </a:schemeClr>
              </a:solidFill>
            </a:endParaRPr>
          </a:p>
          <a:p>
            <a:pPr marL="285750" indent="-28575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accent6">
                    <a:lumMod val="95000"/>
                  </a:schemeClr>
                </a:solidFill>
              </a:rPr>
              <a:t>  The aim of this project is to develop a system which can perform early prediction of diabetes for a patient with a higher accuracy by combining the results of different machine learning techniques. The algorithms like K nearest </a:t>
            </a:r>
            <a:r>
              <a:rPr lang="en-US" sz="1600" dirty="0" err="1">
                <a:solidFill>
                  <a:schemeClr val="accent6">
                    <a:lumMod val="95000"/>
                  </a:schemeClr>
                </a:solidFill>
              </a:rPr>
              <a:t>neighbour</a:t>
            </a:r>
            <a:r>
              <a:rPr lang="en-US" sz="1600" dirty="0">
                <a:solidFill>
                  <a:schemeClr val="accent6">
                    <a:lumMod val="95000"/>
                  </a:schemeClr>
                </a:solidFill>
              </a:rPr>
              <a:t>, Logistic Regression, Random forest, Support vector machine and Decision tree are used. The accuracy of the model using each of the algorithms is calculated. Then the one with a good accuracy is taken as the model for predicting the diabetes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E58FF6-72BF-49B1-126E-AAE65F5906A8}"/>
              </a:ext>
            </a:extLst>
          </p:cNvPr>
          <p:cNvSpPr txBox="1"/>
          <p:nvPr/>
        </p:nvSpPr>
        <p:spPr>
          <a:xfrm>
            <a:off x="3633377" y="9202"/>
            <a:ext cx="33548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tx1"/>
                </a:solidFill>
                <a:latin typeface="Algerian" panose="04020705040A02060702" pitchFamily="82" charset="0"/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4277009533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321</Words>
  <Application>Microsoft Office PowerPoint</Application>
  <PresentationFormat>On-screen Show (16:9)</PresentationFormat>
  <Paragraphs>30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Wingdings</vt:lpstr>
      <vt:lpstr>Bebas Neue</vt:lpstr>
      <vt:lpstr>Montserrat</vt:lpstr>
      <vt:lpstr>Nunito Light</vt:lpstr>
      <vt:lpstr>Algerian</vt:lpstr>
      <vt:lpstr>Arial</vt:lpstr>
      <vt:lpstr>Montserrat Black</vt:lpstr>
      <vt:lpstr>Artificial Intelligence (AI) Technology Consulting by Slidesgo</vt:lpstr>
      <vt:lpstr>DIABETES-PREDICTION USING AI TECHNOLOGY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DIABETES-PREDICTION USING AI TECHNOLOGY</dc:title>
  <dc:creator>RAMYA D</dc:creator>
  <cp:lastModifiedBy>RAMYA D</cp:lastModifiedBy>
  <cp:revision>4</cp:revision>
  <dcterms:modified xsi:type="dcterms:W3CDTF">2023-09-28T12:55:58Z</dcterms:modified>
</cp:coreProperties>
</file>